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5"/>
  </p:notesMasterIdLst>
  <p:handoutMasterIdLst>
    <p:handoutMasterId r:id="rId56"/>
  </p:handoutMasterIdLst>
  <p:sldIdLst>
    <p:sldId id="327" r:id="rId5"/>
    <p:sldId id="330" r:id="rId6"/>
    <p:sldId id="331" r:id="rId7"/>
    <p:sldId id="332" r:id="rId8"/>
    <p:sldId id="298" r:id="rId9"/>
    <p:sldId id="262" r:id="rId10"/>
    <p:sldId id="333" r:id="rId11"/>
    <p:sldId id="263" r:id="rId12"/>
    <p:sldId id="299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334" r:id="rId22"/>
    <p:sldId id="335" r:id="rId23"/>
    <p:sldId id="284" r:id="rId24"/>
    <p:sldId id="269" r:id="rId25"/>
    <p:sldId id="304" r:id="rId26"/>
    <p:sldId id="305" r:id="rId27"/>
    <p:sldId id="307" r:id="rId28"/>
    <p:sldId id="306" r:id="rId29"/>
    <p:sldId id="308" r:id="rId30"/>
    <p:sldId id="270" r:id="rId31"/>
    <p:sldId id="309" r:id="rId32"/>
    <p:sldId id="310" r:id="rId33"/>
    <p:sldId id="311" r:id="rId34"/>
    <p:sldId id="312" r:id="rId35"/>
    <p:sldId id="314" r:id="rId36"/>
    <p:sldId id="313" r:id="rId37"/>
    <p:sldId id="315" r:id="rId38"/>
    <p:sldId id="316" r:id="rId39"/>
    <p:sldId id="317" r:id="rId40"/>
    <p:sldId id="294" r:id="rId41"/>
    <p:sldId id="296" r:id="rId42"/>
    <p:sldId id="318" r:id="rId43"/>
    <p:sldId id="319" r:id="rId44"/>
    <p:sldId id="321" r:id="rId45"/>
    <p:sldId id="322" r:id="rId46"/>
    <p:sldId id="323" r:id="rId47"/>
    <p:sldId id="324" r:id="rId48"/>
    <p:sldId id="288" r:id="rId49"/>
    <p:sldId id="289" r:id="rId50"/>
    <p:sldId id="320" r:id="rId51"/>
    <p:sldId id="274" r:id="rId52"/>
    <p:sldId id="275" r:id="rId53"/>
    <p:sldId id="329" r:id="rId54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50" d="100"/>
          <a:sy n="50" d="100"/>
        </p:scale>
        <p:origin x="48" y="4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notesMaster" Target="notesMasters/notesMaster1.xml"/><Relationship Id="rId63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commentAuthors" Target="commentAuthor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12/30/2022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svg>
</file>

<file path=ppt/media/image37.png>
</file>

<file path=ppt/media/image38.jpeg>
</file>

<file path=ppt/media/image39.png>
</file>

<file path=ppt/media/image4.jpeg>
</file>

<file path=ppt/media/image40.png>
</file>

<file path=ppt/media/image41.png>
</file>

<file path=ppt/media/image42.jpeg>
</file>

<file path=ppt/media/image43.png>
</file>

<file path=ppt/media/image44.png>
</file>

<file path=ppt/media/image4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12/30/2022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9765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8145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9954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Falcon_9_and_Falcon_Heavy_launche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BeanRepo/IBM-Data-Science-Capstone-Project/blob/main/week%201/jupyter-labs-webscraping.ipynb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eanRepo/IBM-Data-Science-Capstone-Project/blob/main/week%202/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eanRepo/IBM-Data-Science-Capstone-Project/blob/main/week%202/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eanRepo/IBM-Data-Science-Capstone-Project/blob/main/week%203/lab_jupyter_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eanRepo/IBM-Data-Science-Capstone-Project/blob/main/week%203/lab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eanRepo/IBM-Data-Science-Capstone-Project/blob/main/week%204/SpaceX_Machine%20Learning%20Prediction_Part_5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36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v4/rockets/" TargetMode="External"/><Relationship Id="rId7" Type="http://schemas.openxmlformats.org/officeDocument/2006/relationships/hyperlink" Target="https://github.com/BeanRepo/IBM-Data-Science-Capstone-Project/blob/main/week%201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api.spacexdata.com/v4/cores/" TargetMode="External"/><Relationship Id="rId5" Type="http://schemas.openxmlformats.org/officeDocument/2006/relationships/hyperlink" Target="https://api.spacexdata.com/v4/payloads/" TargetMode="External"/><Relationship Id="rId4" Type="http://schemas.openxmlformats.org/officeDocument/2006/relationships/hyperlink" Target="https://api.spacexdata.com/v4/launchpad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Dario Sammaruga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31/12/2022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latin typeface="Abadi"/>
              </a:rPr>
              <a:t>Source code of Wikipedia website has been extracted to collect data in a table.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latin typeface="Abadi"/>
                <a:hlinkClick r:id="rId3"/>
              </a:rPr>
              <a:t>https://en.wikipedia.org/wiki/List_of_Falcon_9_and_Falcon_Heavy_launches</a:t>
            </a:r>
            <a:endParaRPr lang="en-US" sz="1600" dirty="0"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https://github.com/BeanRepo/IBM-Data-Science-Capstone-Project/blob/main/week%201/jupyter-labs-webscraping.ipynb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E89710B-8B50-BC9F-E3F7-D0AFD76F6F1E}"/>
              </a:ext>
            </a:extLst>
          </p:cNvPr>
          <p:cNvSpPr/>
          <p:nvPr/>
        </p:nvSpPr>
        <p:spPr>
          <a:xfrm>
            <a:off x="7634922" y="1893830"/>
            <a:ext cx="2011680" cy="9753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GET request content of Wikipedia page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AC0757B1-59B5-9A08-276D-E07AAF419B2E}"/>
              </a:ext>
            </a:extLst>
          </p:cNvPr>
          <p:cNvSpPr/>
          <p:nvPr/>
        </p:nvSpPr>
        <p:spPr>
          <a:xfrm>
            <a:off x="8381682" y="2953009"/>
            <a:ext cx="518160" cy="3845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283219B-1264-A7A0-30D1-ECF0CCFCA1FC}"/>
              </a:ext>
            </a:extLst>
          </p:cNvPr>
          <p:cNvSpPr/>
          <p:nvPr/>
        </p:nvSpPr>
        <p:spPr>
          <a:xfrm>
            <a:off x="7634922" y="3421379"/>
            <a:ext cx="2011680" cy="9753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Extract column names from HTML table headers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4BF203CB-2168-1E8B-912C-885F07F6276C}"/>
              </a:ext>
            </a:extLst>
          </p:cNvPr>
          <p:cNvSpPr/>
          <p:nvPr/>
        </p:nvSpPr>
        <p:spPr>
          <a:xfrm>
            <a:off x="8381682" y="4461248"/>
            <a:ext cx="518160" cy="3845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7A0EF41-9A13-04F6-38C5-CD67866A5BB8}"/>
              </a:ext>
            </a:extLst>
          </p:cNvPr>
          <p:cNvSpPr/>
          <p:nvPr/>
        </p:nvSpPr>
        <p:spPr>
          <a:xfrm>
            <a:off x="7634922" y="4929618"/>
            <a:ext cx="2011680" cy="9753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700" dirty="0"/>
              <a:t>Parse HTML table to insert clean data on a </a:t>
            </a:r>
            <a:r>
              <a:rPr lang="en-GB" sz="1700" dirty="0" err="1"/>
              <a:t>Dataframe</a:t>
            </a:r>
            <a:endParaRPr lang="en-GB" sz="1700" dirty="0"/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5130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has been performed to understand:</a:t>
            </a:r>
          </a:p>
          <a:p>
            <a:pPr lvl="1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KPI about launches, landing sites, success rate, payload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wheight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Relationships between features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Querying, Summarization, one-hot encoding processes has been done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Landing Outcome binary label for classification has been created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0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AEC09B8-71CC-EFD1-448E-E4FE27F3440B}"/>
              </a:ext>
            </a:extLst>
          </p:cNvPr>
          <p:cNvSpPr/>
          <p:nvPr/>
        </p:nvSpPr>
        <p:spPr>
          <a:xfrm>
            <a:off x="1465549" y="5471161"/>
            <a:ext cx="2011680" cy="9753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EDA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5BB50417-A8AF-C241-8FE3-15E6C4846BEE}"/>
              </a:ext>
            </a:extLst>
          </p:cNvPr>
          <p:cNvSpPr/>
          <p:nvPr/>
        </p:nvSpPr>
        <p:spPr>
          <a:xfrm>
            <a:off x="3632343" y="5690293"/>
            <a:ext cx="701040" cy="5381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59700C0-077F-899C-618C-33FA3D54B733}"/>
              </a:ext>
            </a:extLst>
          </p:cNvPr>
          <p:cNvSpPr/>
          <p:nvPr/>
        </p:nvSpPr>
        <p:spPr>
          <a:xfrm>
            <a:off x="4485149" y="5471162"/>
            <a:ext cx="2011680" cy="9753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Querying and Summarization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B2E5E06-D5F8-4C4C-E6A1-721FFBFECD4B}"/>
              </a:ext>
            </a:extLst>
          </p:cNvPr>
          <p:cNvSpPr/>
          <p:nvPr/>
        </p:nvSpPr>
        <p:spPr>
          <a:xfrm>
            <a:off x="6648595" y="5704523"/>
            <a:ext cx="701040" cy="5381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BB6CB54-C81E-6C98-3B15-39ED0C1EDC75}"/>
              </a:ext>
            </a:extLst>
          </p:cNvPr>
          <p:cNvSpPr/>
          <p:nvPr/>
        </p:nvSpPr>
        <p:spPr>
          <a:xfrm>
            <a:off x="7501401" y="5472864"/>
            <a:ext cx="2011680" cy="9753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Landing Outcome Label Creation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To better understand data, some scatter plots and bar plots has been created to understand relationship with couples of features: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Abadi"/>
              </a:rPr>
              <a:t>Payload Mass and Flight Number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Abadi"/>
              </a:rPr>
              <a:t>Launch Site and Flight Number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Abadi"/>
              </a:rPr>
              <a:t>Launch Site and Payload Mass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Abadi"/>
              </a:rPr>
              <a:t>Orbit and Flight Number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Abadi"/>
              </a:rPr>
              <a:t>Orbit and success rate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Abadi"/>
              </a:rPr>
              <a:t>Payload and Orbit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Abadi"/>
              </a:rPr>
              <a:t>Success Rate trend over time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https://github.com/BeanRepo/IBM-Data-Science-Capstone-Project/blob/main/week%202/jupyter-labs-eda-dataviz.ipynb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02117D-6640-BBA5-6FA8-73AFB0C200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5561" y="2576861"/>
            <a:ext cx="5799269" cy="11794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65DAA3B-ADA0-C059-4E4E-48C1C3DEAC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42411" y="3836832"/>
            <a:ext cx="2743200" cy="201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queries performed</a:t>
            </a:r>
          </a:p>
          <a:p>
            <a:pPr lvl="1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how many launches came from launch sites, </a:t>
            </a:r>
          </a:p>
          <a:p>
            <a:pPr lvl="1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average payload for every launch, </a:t>
            </a:r>
          </a:p>
          <a:p>
            <a:pPr lvl="1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first successful landing date, </a:t>
            </a:r>
          </a:p>
          <a:p>
            <a:pPr lvl="1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successful landings on ship, </a:t>
            </a:r>
          </a:p>
          <a:p>
            <a:pPr lvl="1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Total number of successful and failure missions</a:t>
            </a:r>
          </a:p>
          <a:p>
            <a:pPr lvl="1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Booster version with max payload carried</a:t>
            </a:r>
          </a:p>
          <a:p>
            <a:pPr lvl="1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Resume of missions in 2015 by month</a:t>
            </a:r>
          </a:p>
          <a:p>
            <a:pPr lvl="1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Landing outcomes between 04-06-2010 and 20-03-2017</a:t>
            </a:r>
          </a:p>
          <a:p>
            <a:r>
              <a:rPr lang="en-US" sz="2400" dirty="0">
                <a:latin typeface="Abadi" panose="020B0604020104020204" pitchFamily="34" charset="0"/>
              </a:rPr>
              <a:t>GITHUB URL:</a:t>
            </a:r>
          </a:p>
          <a:p>
            <a:pPr lvl="1"/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https://github.com/BeanRepo/IBM-Data-Science-Capstone-Project/blob/main/week%202/jupyter-labs-eda-sql-coursera_sqllite.ipynb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markers, circles, lines has been added to a folium map, where: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Markers are displayed as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Circles are displayed as areas around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 clusters display binary landing outcomes for each launch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Lines has been plotted between a launch site and 2 coordinates: closest seashore and closest railway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https://github.com/BeanRepo/IBM-Data-Science-Capstone-Project/blob/main/week%203/lab_jupyter_launch_site_location.ipynb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CDF84E-70D6-1765-9420-CC925526EA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2887" y="4050723"/>
            <a:ext cx="3522999" cy="1665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Two graphs are displayed in order to visualize: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Percentage of launches by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range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Investigating relationships between payloads and launch                          sites has been fundamental to understand the best launch                          site based on payloads.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https://github.com/BeanRepo/IBM-Data-Science-Capstone-Project/blob/main/week%203/lab_dash_app.py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D47FBD-B6ED-5520-FEB4-C7CEE845B7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0744" y="1688402"/>
            <a:ext cx="3477228" cy="15053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DD1CF3-D3C7-F4CD-5F22-4CA68A3490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0069" y="4156117"/>
            <a:ext cx="3962400" cy="1486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Has been performed a Data normalization and the dataset has been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splitted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Train and Test sets.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4 Classification Methods has been deployed: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Support Vector machines (SVM)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Classifier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K-Nearest-</a:t>
            </a:r>
            <a:r>
              <a:rPr lang="en-US" sz="15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neighbour</a:t>
            </a: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(KNN)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every model a different dictionary of parameters has been used to find the best ones using Grid-Search Cross validation and accuracy scores has been calculated on train and test sets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https://github.com/BeanRepo/IBM-Data-Science-Capstone-Project/blob/main/week%204/SpaceX_Machine%20Learning%20Prediction_Part_5.ipynb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4383758-5C4E-41D0-0EB4-3024161962BC}"/>
              </a:ext>
            </a:extLst>
          </p:cNvPr>
          <p:cNvSpPr/>
          <p:nvPr/>
        </p:nvSpPr>
        <p:spPr>
          <a:xfrm>
            <a:off x="1465549" y="5775961"/>
            <a:ext cx="2011680" cy="9753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Data normalization and sampling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E04A8962-FA2C-2B6D-ACA9-D07C9807AA9C}"/>
              </a:ext>
            </a:extLst>
          </p:cNvPr>
          <p:cNvSpPr/>
          <p:nvPr/>
        </p:nvSpPr>
        <p:spPr>
          <a:xfrm>
            <a:off x="3632343" y="5995093"/>
            <a:ext cx="701040" cy="5381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DDAB680-D4CE-3B79-CE01-ED8E10C0C52F}"/>
              </a:ext>
            </a:extLst>
          </p:cNvPr>
          <p:cNvSpPr/>
          <p:nvPr/>
        </p:nvSpPr>
        <p:spPr>
          <a:xfrm>
            <a:off x="4485149" y="5775962"/>
            <a:ext cx="2011680" cy="9753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700" dirty="0"/>
              <a:t>Train and test models with Grid Search Cross Validation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E2893192-CBA5-B022-5C25-0E95DAD60896}"/>
              </a:ext>
            </a:extLst>
          </p:cNvPr>
          <p:cNvSpPr/>
          <p:nvPr/>
        </p:nvSpPr>
        <p:spPr>
          <a:xfrm>
            <a:off x="6648595" y="6009323"/>
            <a:ext cx="701040" cy="5381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23B2EF2-8BBA-8AA6-C710-B8279740B0AF}"/>
              </a:ext>
            </a:extLst>
          </p:cNvPr>
          <p:cNvSpPr/>
          <p:nvPr/>
        </p:nvSpPr>
        <p:spPr>
          <a:xfrm>
            <a:off x="7501401" y="5777664"/>
            <a:ext cx="2011680" cy="9753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Comparison of optimized models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9933555" cy="43496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 lvl="1"/>
            <a:r>
              <a:rPr lang="en-US" sz="2000" dirty="0"/>
              <a:t>Space x uses four launch sites</a:t>
            </a:r>
          </a:p>
          <a:p>
            <a:pPr lvl="1"/>
            <a:r>
              <a:rPr lang="en-US" sz="2000" dirty="0"/>
              <a:t>The first launch has been done by SpaceX and NASA</a:t>
            </a:r>
          </a:p>
          <a:p>
            <a:pPr lvl="1"/>
            <a:r>
              <a:rPr lang="en-US" sz="2000" dirty="0"/>
              <a:t>Average payload of F9 x1.1 booster is 2928 kg</a:t>
            </a:r>
          </a:p>
          <a:p>
            <a:pPr lvl="1"/>
            <a:r>
              <a:rPr lang="en-US" sz="2000" dirty="0"/>
              <a:t>The first successful landing has been in 2015 after five years of launches</a:t>
            </a:r>
          </a:p>
          <a:p>
            <a:pPr lvl="1"/>
            <a:r>
              <a:rPr lang="en-US" sz="2000" dirty="0"/>
              <a:t>Almost every mission reached his target. This is a different concept compared to landing outcome</a:t>
            </a:r>
          </a:p>
          <a:p>
            <a:pPr lvl="1"/>
            <a:r>
              <a:rPr lang="en-US" sz="2000" dirty="0"/>
              <a:t>Many booster version has successful landing outcome on drone ship with an above average payload</a:t>
            </a:r>
          </a:p>
          <a:p>
            <a:pPr lvl="1"/>
            <a:r>
              <a:rPr lang="en-US" sz="2000" dirty="0"/>
              <a:t>Only two booster versions failed at landing on drone ship in 2015</a:t>
            </a:r>
          </a:p>
          <a:p>
            <a:pPr lvl="1"/>
            <a:r>
              <a:rPr lang="en-US" sz="2000" dirty="0"/>
              <a:t>The success rate on landing increases after time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0E2392-98CD-905F-31F0-5498DBF4F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0125" y="2405117"/>
            <a:ext cx="3423765" cy="16216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44CB29-1925-AF74-D144-9F3B8F1647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2889" y="2405117"/>
            <a:ext cx="3423765" cy="16878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61CEF2F-AD26-E91F-E272-9DFFA05A6F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56662" y="4308517"/>
            <a:ext cx="3477228" cy="15053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1349E82-5624-A014-1E93-2EDAA7298A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33572" y="4308517"/>
            <a:ext cx="3962400" cy="1486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2116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6" y="1807337"/>
            <a:ext cx="4218554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r>
              <a:rPr lang="en-US" sz="1800" dirty="0"/>
              <a:t>Decision tree classifier is the best model deployed</a:t>
            </a:r>
          </a:p>
          <a:p>
            <a:pPr lvl="1"/>
            <a:r>
              <a:rPr lang="en-US" sz="1800" dirty="0"/>
              <a:t>Train accuracy over 87%</a:t>
            </a:r>
          </a:p>
          <a:p>
            <a:pPr lvl="1"/>
            <a:r>
              <a:rPr lang="en-US" sz="1800" dirty="0"/>
              <a:t>Test accuracy over 94%</a:t>
            </a:r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44B8B6-CE4C-5EA2-A61A-33A5A0163C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1407" y="2217230"/>
            <a:ext cx="5364945" cy="4374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025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2" y="4226775"/>
            <a:ext cx="10244987" cy="191494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best Launch site is CCAF5 SLC 40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second one is VAFB SLC 4E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Orange dots represents successful landings and is it clear that success rate increases over time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9939BD-FB82-A537-2768-0132CB3A7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973" y="1617017"/>
            <a:ext cx="10478408" cy="208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52890" y="3942250"/>
            <a:ext cx="10111349" cy="248496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over 9000kg has success rate better than lower than 9000kg of payload launches but are less in number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Payloads over 12000kg has been launched only on KSC LC 39A and on CCAFS SLC 40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A2EA14-0C67-4D19-8CFC-C0788DDB34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813" y="1476196"/>
            <a:ext cx="10325995" cy="208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06389" y="176704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Best success rates has been reached on: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ESL-1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SSO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Also VLEO and LEO has high success rate, over 70%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614778-7F6B-CACE-4AF4-37DC745C7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8769" y="1508572"/>
            <a:ext cx="5326842" cy="4328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33002" y="4694096"/>
            <a:ext cx="9897989" cy="173311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 increases over time on all orbits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VLEO orbit attempts are more recent. Is this a new opportunity or a more difficult orbit to reach that has been tested later due to its difficulty?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0E87E4-CCF6-0901-FC46-DCF170369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002" y="2407831"/>
            <a:ext cx="10325995" cy="2042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76690" y="4320598"/>
            <a:ext cx="10035149" cy="2278322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ISS obit has a wide range of payload launched and an overall good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 relation between payload and success rate on GTO orbit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Too Few launches to orbits SO and GEO, is it not a business opportunity or a new one?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D2E117-256D-52A8-E1C8-4B986A157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41" y="1637168"/>
            <a:ext cx="10379339" cy="2072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06389" y="1767045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 increases over time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 successes comes after 2013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Three years needed before first successful attempt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CFC7A3-5C24-D183-3878-D7011EDD2A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8769" y="1626692"/>
            <a:ext cx="5326842" cy="4092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Here the only four Launch sites used by SpaceX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Calculated as distinct values of Launch Site field on the table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CA51D9-CD29-4A63-83B0-3C3C813944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4421" y="2339062"/>
            <a:ext cx="1866946" cy="2435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196444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Selecting top 5 records on the table where Launch Sites are located at Cape Canaveral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DC9569-DD22-0F8E-21F4-8A428AADC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589" y="2362449"/>
            <a:ext cx="10196444" cy="256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 of Payload Mass Kg where Customer is like NASA (CRS)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6E844F-C70A-12E1-D0E5-03D7E29662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320" y="2583679"/>
            <a:ext cx="2423214" cy="1122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584960"/>
            <a:ext cx="9815777" cy="444061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using SpaceX API and web scraping from Wikipedia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(EDA) with data visualization and Dashboard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has been possible using free sources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allowed to detect best feature to predict successful launches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Good predictions reached, so we can discuss about insights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Calculating average of Payload Mass Kg field only where booster version is F9 v1.1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F1035E-5A59-4D3A-E4F7-FE19EA8BDA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243" y="2481022"/>
            <a:ext cx="2358437" cy="140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Selecting minimum value of date from table where Landing Outcome is Success on Ground Pad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C2BCCE4-9D4F-FA01-6420-4C053D2ABA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673" y="2423128"/>
            <a:ext cx="2796122" cy="1569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Selecting distinct values of Booster version field where payload mass is between 4000 and 6000 and where Landing Outcome is Successful on drone ship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9172A2-DA99-7DF7-3AEF-A8D8D24D78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2" y="2557729"/>
            <a:ext cx="2109398" cy="257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Count of Mission Outcomes grouped by distinct Mission Outcome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DD0C88-39BB-FFD7-0DB0-D8F4C3290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678" y="2484059"/>
            <a:ext cx="3531962" cy="2329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4"/>
            <a:ext cx="9745589" cy="484949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Selecting distinct Booster versions with maximum payload mass on the table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74E2FF-6652-5AE6-BC87-60503DCB34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1" y="2271404"/>
            <a:ext cx="1356359" cy="3801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Selecting landing outcomes, booster versions and launch site for year 2015 by month only where Landing Outcome is Failure on Drone Ship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5AEBCA-F0C3-F2C3-19E2-3800806EB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713" y="2884134"/>
            <a:ext cx="7067727" cy="1413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47236"/>
            <a:ext cx="9745589" cy="4879975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Count of distinct Landing outcomes where date is between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2010-06-04 and 2017-03-20 and ordered by quantity in descending order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493E1C-2CAE-1BFC-F455-48F2B5F45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003" y="2756341"/>
            <a:ext cx="1806097" cy="2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sites are on seashores for safety reason and they are also close to infrastructures like railways and highways to allow supply chain close connections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SpaceX Launch Sites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C5D147-1815-4336-6D0D-88D2F9D488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247" y="1575377"/>
            <a:ext cx="8210274" cy="3863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4"/>
            <a:ext cx="9745589" cy="503237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Zooming on a launch site we can click on it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Then we visualize successful attempts in green and failures in red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Outcomes by Launch Site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1066DE-92C7-FD87-6E80-6226B56473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2777" y="1450009"/>
            <a:ext cx="3182652" cy="19135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1A02677-6030-B3D8-CE19-0E947B9349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2777" y="3848032"/>
            <a:ext cx="3182652" cy="21697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4335A31-D02E-7D5A-3CC0-DC7B332CA5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953" y="2017629"/>
            <a:ext cx="6135451" cy="3078013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BA6626-716D-2657-02AA-D5E91C1A133F}"/>
              </a:ext>
            </a:extLst>
          </p:cNvPr>
          <p:cNvCxnSpPr>
            <a:cxnSpLocks/>
          </p:cNvCxnSpPr>
          <p:nvPr/>
        </p:nvCxnSpPr>
        <p:spPr>
          <a:xfrm flipH="1">
            <a:off x="4815840" y="1463314"/>
            <a:ext cx="3182652" cy="239240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FB51CA4-71B3-7B65-D25D-8A9095925189}"/>
              </a:ext>
            </a:extLst>
          </p:cNvPr>
          <p:cNvCxnSpPr>
            <a:cxnSpLocks/>
          </p:cNvCxnSpPr>
          <p:nvPr/>
        </p:nvCxnSpPr>
        <p:spPr>
          <a:xfrm flipH="1">
            <a:off x="4815840" y="3363557"/>
            <a:ext cx="3166937" cy="70448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phic 20" descr="Cursor with solid fill">
            <a:extLst>
              <a:ext uri="{FF2B5EF4-FFF2-40B4-BE49-F238E27FC236}">
                <a16:creationId xmlns:a16="http://schemas.microsoft.com/office/drawing/2014/main" id="{665DDA27-AA44-DD4E-1C8D-114AC503EC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468914" y="2207351"/>
            <a:ext cx="914400" cy="914400"/>
          </a:xfrm>
          <a:prstGeom prst="rect">
            <a:avLst/>
          </a:prstGeom>
        </p:spPr>
      </p:pic>
      <p:sp>
        <p:nvSpPr>
          <p:cNvPr id="32" name="Arrow: Down 31">
            <a:extLst>
              <a:ext uri="{FF2B5EF4-FFF2-40B4-BE49-F238E27FC236}">
                <a16:creationId xmlns:a16="http://schemas.microsoft.com/office/drawing/2014/main" id="{CA0FF9F8-FC13-F96B-6B3F-8AFCE2CA30E9}"/>
              </a:ext>
            </a:extLst>
          </p:cNvPr>
          <p:cNvSpPr/>
          <p:nvPr/>
        </p:nvSpPr>
        <p:spPr>
          <a:xfrm>
            <a:off x="9372717" y="3390772"/>
            <a:ext cx="402772" cy="42765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706880"/>
            <a:ext cx="9846463" cy="43186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has been the first company capable to reuse first stage of rockets and this means less costs for every launch</a:t>
            </a:r>
          </a:p>
          <a:p>
            <a:pPr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target of the project is to investigate the possibility for </a:t>
            </a:r>
            <a:r>
              <a:rPr lang="en-GB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enter in the space company market in competition with SpaceX</a:t>
            </a:r>
          </a:p>
          <a:p>
            <a:pPr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do it we need to:</a:t>
            </a:r>
          </a:p>
          <a:p>
            <a:pPr lvl="1">
              <a:spcBef>
                <a:spcPts val="1400"/>
              </a:spcBef>
            </a:pPr>
            <a:r>
              <a:rPr lang="en-GB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Estimate total costs for launches after predicting successful landings for the first stage of SpaceX rockets</a:t>
            </a:r>
          </a:p>
          <a:p>
            <a:pPr lvl="1">
              <a:spcBef>
                <a:spcPts val="1400"/>
              </a:spcBef>
            </a:pPr>
            <a:r>
              <a:rPr lang="en-GB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Understand if there are some launch sites that has better performance than others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4976" y="2811916"/>
            <a:ext cx="10385670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CCAFS SLC 40 launch site: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is 0.87Km far from the seashore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is only 1.28Km far from railways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is far from the first high density city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Safety and infrastructures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738BA2-D25E-16CE-D545-CBDFE8CE47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3889" y="2229474"/>
            <a:ext cx="6368623" cy="303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2025492"/>
            <a:ext cx="5325990" cy="253126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Most successful launches comes from Cape Canaveral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Launches by sites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A92486-C6EA-8224-8381-C30256970D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4971" y="1526540"/>
            <a:ext cx="5090469" cy="4334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Drilling down to KSC LC-39A we discover that it has the best Success Rate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for a Launch 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B3E78B-4D03-38E5-424B-B5D77CCEB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9375" y="1575377"/>
            <a:ext cx="4473249" cy="374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219138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After some filtering and drill downs it is clear that the combination of payload under 6000Kg and FT boosters delivers the best combination for successful attempts.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and Launch Outcome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5C3365-DD51-6817-B858-0D3894FFC5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0663" y="1331539"/>
            <a:ext cx="5353357" cy="379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On the right we can see accuracies for the classification models deployed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Classifier has performed better than other models with accuracies over 87%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89DD4E-8C01-E48D-6E6E-45AA53A3E6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989" y="1666555"/>
            <a:ext cx="5151566" cy="435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5539349" cy="3811588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Confusion matrix for the best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7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TRUE POSITIVE</a:t>
            </a: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model predicted correctly 11 successful attempts on 12 total successful attempts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7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TRUE NEGATIVE</a:t>
            </a: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model predicted correctly 5 failures on 6 total failures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7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FALSE POSITIVE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1 failure has been incorrectly classified as successful attempt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7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FALSE NEGATIVE</a:t>
            </a: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1 successful attempt has been incorrectly classified as failure</a:t>
            </a: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E1159A1-1208-F055-CFCC-E6999FFD2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3095" y="1540453"/>
            <a:ext cx="5044877" cy="4328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1006562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best launch site is KSC LC-39A, followed by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CCAFS SLC 40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 with payloads over 7000Kg has higher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reach successful mission it takes approximately 3 years of tests and to reach first successful landing it takes approximately 5 years from start. After this period the success rate increases. 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VLEO orbit launches seems to be a new market opportunity with improvement margins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classification model can be useful to predict successful landings in order to estimate costs.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49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Folium maps are not available when opening notebook on GitHub, please consider to download them.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collected with SpaceX API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Scraping from Wikipedia (https://en.wikipedia.org/wiki/List_of_Falcon_9_and_Falcon_Heavy_launches)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has been enriched after One Hot Encoding process and after creating a binary outcome label based on outcome categories provided.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1">
                    <a:lumMod val="50000"/>
                  </a:schemeClr>
                </a:solidFill>
                <a:latin typeface="Abadi"/>
              </a:rPr>
              <a:t>Data has been queried and displayed in charts to select which feature should be used for predictive analysis and to understand first basic insights.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Abadi"/>
              </a:rPr>
              <a:t>Displaying Launch sites and distance from infrastructures like railways, highway, cities and coastline on a map has been possible to understand why some sites had less launches than others.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Abadi"/>
              </a:rPr>
              <a:t>An interactive dashboard has been proposed to drill-down on data.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9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has been normalized, then </a:t>
            </a:r>
            <a:r>
              <a:rPr lang="en-US" sz="19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splitted</a:t>
            </a:r>
            <a:r>
              <a:rPr lang="en-US" sz="19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in training and test datasets.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9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Four classification models has been evaluated on datasets.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9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Every model has been optimized with different combinations of parameters and finally I compared accuracy for each optimized model. 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0447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has been collected with two methods: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dirty="0">
                <a:latin typeface="Abadi" panose="020B0604020104020204" pitchFamily="34" charset="0"/>
              </a:rPr>
              <a:t>SpaceX API</a:t>
            </a:r>
            <a:r>
              <a:rPr lang="en-GB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 (https://api.spacexdata.com/v4/rockets)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dirty="0">
                <a:latin typeface="Abadi" panose="020B0604020104020204" pitchFamily="34" charset="0"/>
              </a:rPr>
              <a:t>Web Scraping from Wikipedia </a:t>
            </a:r>
            <a:r>
              <a:rPr lang="en-GB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(https://en.wikipedia.org/wiki/List_of_Falcon_9_and_Falcon_Heavy_launches)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get data from SpaceX REST API using four endpoints: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GB" sz="1600" b="0" dirty="0">
                <a:solidFill>
                  <a:schemeClr val="bg1">
                    <a:lumMod val="50000"/>
                  </a:schemeClr>
                </a:solidFill>
                <a:effectLst/>
                <a:latin typeface="Abadi" panose="020B0604020104020204" pitchFamily="34" charset="0"/>
                <a:hlinkClick r:id="rId3"/>
              </a:rPr>
              <a:t>https://api.spacexdata.com/v4/rockets/</a:t>
            </a:r>
            <a:endParaRPr lang="en-GB" sz="1600" b="0" dirty="0">
              <a:solidFill>
                <a:schemeClr val="bg1">
                  <a:lumMod val="50000"/>
                </a:schemeClr>
              </a:solidFill>
              <a:effectLst/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GB" sz="1600" b="0" dirty="0">
                <a:solidFill>
                  <a:schemeClr val="bg1">
                    <a:lumMod val="50000"/>
                  </a:schemeClr>
                </a:solidFill>
                <a:effectLst/>
                <a:latin typeface="Abadi" panose="020B0604020104020204" pitchFamily="34" charset="0"/>
                <a:hlinkClick r:id="rId4"/>
              </a:rPr>
              <a:t>https://api.spacexdata.com/v4/launchpads/</a:t>
            </a:r>
            <a:endParaRPr lang="en-GB" sz="1600" b="0" dirty="0">
              <a:solidFill>
                <a:schemeClr val="bg1">
                  <a:lumMod val="50000"/>
                </a:schemeClr>
              </a:solidFill>
              <a:effectLst/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GB" sz="1600" b="0" dirty="0">
                <a:solidFill>
                  <a:schemeClr val="bg1">
                    <a:lumMod val="50000"/>
                  </a:schemeClr>
                </a:solidFill>
                <a:effectLst/>
                <a:latin typeface="Abadi" panose="020B0604020104020204" pitchFamily="34" charset="0"/>
                <a:hlinkClick r:id="rId5"/>
              </a:rPr>
              <a:t>https://api.spacexdata.com/v4/payloads/</a:t>
            </a:r>
            <a:endParaRPr lang="en-GB" sz="1600" b="0" dirty="0">
              <a:solidFill>
                <a:schemeClr val="bg1">
                  <a:lumMod val="50000"/>
                </a:schemeClr>
              </a:solidFill>
              <a:effectLst/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GB" sz="1600" b="0" dirty="0">
                <a:solidFill>
                  <a:schemeClr val="bg1">
                    <a:lumMod val="50000"/>
                  </a:schemeClr>
                </a:solidFill>
                <a:effectLst/>
                <a:latin typeface="Abadi" panose="020B0604020104020204" pitchFamily="34" charset="0"/>
                <a:hlinkClick r:id="rId6"/>
              </a:rPr>
              <a:t>https://api.spacexdata.com/v4/cores/</a:t>
            </a:r>
            <a:endParaRPr lang="en-GB" sz="1600" b="0" dirty="0">
              <a:solidFill>
                <a:schemeClr val="bg1">
                  <a:lumMod val="50000"/>
                </a:schemeClr>
              </a:solidFill>
              <a:effectLst/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GITHUB URL: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latin typeface="Abadi" panose="020B0604020104020204" pitchFamily="34" charset="0"/>
                <a:hlinkClick r:id="rId7"/>
              </a:rPr>
              <a:t>https://github.com/BeanRepo/IBM-Data-Science-Capstone-Project/blob/main/week%201/jupyter-labs-spacex-data-collection-api.ipynb</a:t>
            </a:r>
            <a:endParaRPr lang="en-US" sz="1800" dirty="0"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4CAD037-3EE2-DD82-60F9-067721B98A31}"/>
              </a:ext>
            </a:extLst>
          </p:cNvPr>
          <p:cNvSpPr/>
          <p:nvPr/>
        </p:nvSpPr>
        <p:spPr>
          <a:xfrm>
            <a:off x="7634922" y="1893830"/>
            <a:ext cx="2011680" cy="9753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Get data with requests through API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FF8617D4-3DF2-645E-90A2-1B2F5D953FED}"/>
              </a:ext>
            </a:extLst>
          </p:cNvPr>
          <p:cNvSpPr/>
          <p:nvPr/>
        </p:nvSpPr>
        <p:spPr>
          <a:xfrm>
            <a:off x="8381682" y="2953009"/>
            <a:ext cx="518160" cy="3845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04E3934-E544-6B5B-2F0D-4189C961016B}"/>
              </a:ext>
            </a:extLst>
          </p:cNvPr>
          <p:cNvSpPr/>
          <p:nvPr/>
        </p:nvSpPr>
        <p:spPr>
          <a:xfrm>
            <a:off x="7634922" y="3421379"/>
            <a:ext cx="2011680" cy="9753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Filter data to select only Falcon 9 launches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C24BAC96-CEA0-5E5A-D454-0ACA38354604}"/>
              </a:ext>
            </a:extLst>
          </p:cNvPr>
          <p:cNvSpPr/>
          <p:nvPr/>
        </p:nvSpPr>
        <p:spPr>
          <a:xfrm>
            <a:off x="8381682" y="4461248"/>
            <a:ext cx="518160" cy="3845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E104E42-B035-361E-4F02-B97F333C53DD}"/>
              </a:ext>
            </a:extLst>
          </p:cNvPr>
          <p:cNvSpPr/>
          <p:nvPr/>
        </p:nvSpPr>
        <p:spPr>
          <a:xfrm>
            <a:off x="7634922" y="4929618"/>
            <a:ext cx="2011680" cy="9753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Deal with missing values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1306</TotalTime>
  <Words>2209</Words>
  <Application>Microsoft Office PowerPoint</Application>
  <PresentationFormat>Widescreen</PresentationFormat>
  <Paragraphs>382</Paragraphs>
  <Slides>50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7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Dario Sammaruga</cp:lastModifiedBy>
  <cp:revision>203</cp:revision>
  <dcterms:created xsi:type="dcterms:W3CDTF">2021-04-29T18:58:34Z</dcterms:created>
  <dcterms:modified xsi:type="dcterms:W3CDTF">2022-12-31T15:30:27Z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